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06446b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06446b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377ec8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377ec8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377ec8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377ec8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377ec80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377ec8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906446b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906446b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fdac00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fdac00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fdac00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fdac00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fdac00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fdac00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Vip customer from transaction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fdac00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fdac00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914d5535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914d5535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fdac00c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8fdac00c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377ec80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377ec80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377ec80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b377ec80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fdac00c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fdac00c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95d299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95d299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95d29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95d29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95d299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95d299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95d299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95d299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8fdac00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8fdac00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95d2990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95d299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8fdac00c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8fdac00c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8fdac00c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8fdac00c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914d5535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914d5535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ba8edf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ba8edf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aba8edf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aba8edf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ba8edf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ba8edf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ba8edf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ba8edf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ba8edfc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ba8edf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ba8edf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ba8edf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aba8edf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aba8edf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aba8edf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aba8edf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ba8edfc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ba8edfc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3fd6d951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3fd6d951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377ec80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b377ec80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06446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06446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06446b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06446b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8f93cac4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8f93cac4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906446b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906446b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Fast_food_restaurant" TargetMode="External"/><Relationship Id="rId4" Type="http://schemas.openxmlformats.org/officeDocument/2006/relationships/hyperlink" Target="https://en.wikipedia.org/wiki/Franchising" TargetMode="External"/><Relationship Id="rId5" Type="http://schemas.openxmlformats.org/officeDocument/2006/relationships/hyperlink" Target="https://en.wikipedia.org/wiki/Submarine_sandwich" TargetMode="External"/><Relationship Id="rId6" Type="http://schemas.openxmlformats.org/officeDocument/2006/relationships/hyperlink" Target="https://en.wikipedia.org/wiki/Salad" TargetMode="External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ubway.com/en-US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616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Sevana Ahmadzada(20196348),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Zhansaya Satui(20180950),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Lim Zhan Yi(20196491)</a:t>
            </a:r>
            <a:endParaRPr sz="18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88" y="1493928"/>
            <a:ext cx="3663075" cy="19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sandwich online reservation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problems mentioned by customers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Did not receive order (Food was stolen?)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 was wrong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 to find delivery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Delivery price is too high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 Optimize the current system by digitalizing the ordering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Target members: Clients of Subway sandwich store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Strategies: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the web page for Subway system to simplify the ordering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and fast working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Hypothesis: more clients; saved time;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use-case scenarios: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opens homepage of Subway system to order -&gt; login/signup -&gt;</a:t>
            </a:r>
            <a:r>
              <a:rPr lang="en"/>
              <a:t> </a:t>
            </a:r>
            <a:r>
              <a:rPr lang="en"/>
              <a:t>choose the product materials and confirm order -&gt; </a:t>
            </a:r>
            <a:r>
              <a:rPr lang="en"/>
              <a:t>payment process -&gt; order completed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Material Supplier relationship: System will notify admin if the material amount is below critical quantity so that company can contact specific suppliers with the help of the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Shop finding: Customer will click a button to automatically obtain latitude &amp; </a:t>
            </a:r>
            <a:r>
              <a:rPr lang="en"/>
              <a:t>longitude</a:t>
            </a:r>
            <a:r>
              <a:rPr lang="en"/>
              <a:t> coordinates by our program, which will also calculate the distance to determine the nearest shop from the customer.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7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user Swim-lane Chart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38" y="647575"/>
            <a:ext cx="7213515" cy="4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Swim-Lane Chart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292"/>
            <a:ext cx="9144001" cy="478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223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Delivery Swim-lane chart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5" y="506950"/>
            <a:ext cx="9079527" cy="434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13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Re-stocking Swim-lane chart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00" y="572700"/>
            <a:ext cx="6506598" cy="46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12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&amp; Data Model (DFD)</a:t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75" y="840825"/>
            <a:ext cx="6358977" cy="414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15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 (ERD)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1925"/>
            <a:ext cx="6141870" cy="41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10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chart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8385" l="19484" r="16568" t="14543"/>
          <a:stretch/>
        </p:blipFill>
        <p:spPr>
          <a:xfrm>
            <a:off x="1273350" y="676025"/>
            <a:ext cx="6296525" cy="4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744575"/>
            <a:ext cx="7769400" cy="3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Contents</a:t>
            </a:r>
            <a:endParaRPr sz="360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035750"/>
            <a:ext cx="8520600" cy="3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Description of the project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Background information &amp; p</a:t>
            </a:r>
            <a:r>
              <a:rPr lang="en" sz="1800"/>
              <a:t>roject description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Interview </a:t>
            </a:r>
            <a:r>
              <a:rPr lang="en" sz="1800"/>
              <a:t>&amp; survey results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Definition (Objectives &amp; Strategies)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Scenario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Models (Swim-lane charts)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Flow Diagram (DFD), ERD, Relationship diagrams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Table Definition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UI Development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Table(MySQL)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SQL statement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11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definitions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254600" y="688900"/>
            <a:ext cx="8677200" cy="4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Customer(</a:t>
            </a:r>
            <a:r>
              <a:rPr lang="en" u="sng"/>
              <a:t>idcustomer</a:t>
            </a:r>
            <a:r>
              <a:rPr lang="en"/>
              <a:t>, name, password, email, phone)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Shop(</a:t>
            </a:r>
            <a:r>
              <a:rPr lang="en" u="sng"/>
              <a:t>idshop</a:t>
            </a:r>
            <a:r>
              <a:rPr lang="en"/>
              <a:t>, shopaddress, lat, longs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Materials(</a:t>
            </a:r>
            <a:r>
              <a:rPr lang="en" u="sng"/>
              <a:t>idmaterials</a:t>
            </a:r>
            <a:r>
              <a:rPr lang="en"/>
              <a:t>, name, quantity, </a:t>
            </a:r>
            <a:r>
              <a:rPr lang="en">
                <a:solidFill>
                  <a:srgbClr val="FF0000"/>
                </a:solidFill>
              </a:rPr>
              <a:t>supplierID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Product(</a:t>
            </a:r>
            <a:r>
              <a:rPr lang="en" u="sng"/>
              <a:t>id</a:t>
            </a:r>
            <a:r>
              <a:rPr lang="en" u="sng"/>
              <a:t>p</a:t>
            </a:r>
            <a:r>
              <a:rPr lang="en" u="sng"/>
              <a:t>roduct</a:t>
            </a:r>
            <a:r>
              <a:rPr lang="en"/>
              <a:t>, name, </a:t>
            </a:r>
            <a:r>
              <a:rPr lang="en"/>
              <a:t>price, </a:t>
            </a:r>
            <a:r>
              <a:rPr i="1" lang="en">
                <a:solidFill>
                  <a:srgbClr val="FF0000"/>
                </a:solidFill>
              </a:rPr>
              <a:t>materialsID</a:t>
            </a:r>
            <a:r>
              <a:rPr lang="en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Ordering(</a:t>
            </a:r>
            <a:r>
              <a:rPr lang="en" u="sng"/>
              <a:t>id</a:t>
            </a:r>
            <a:r>
              <a:rPr lang="en" u="sng"/>
              <a:t>order</a:t>
            </a:r>
            <a:r>
              <a:rPr lang="en"/>
              <a:t>, </a:t>
            </a:r>
            <a:r>
              <a:rPr i="1" lang="en">
                <a:solidFill>
                  <a:srgbClr val="FF0000"/>
                </a:solidFill>
              </a:rPr>
              <a:t>productID</a:t>
            </a:r>
            <a:r>
              <a:rPr lang="en"/>
              <a:t>, totalprice, bread, filling, salad, sauce) (price of sandwich depends on meat type, that is the range of values in productID)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Transactions(</a:t>
            </a:r>
            <a:r>
              <a:rPr lang="en" u="sng"/>
              <a:t>id</a:t>
            </a:r>
            <a:r>
              <a:rPr lang="en" u="sng"/>
              <a:t>t</a:t>
            </a:r>
            <a:r>
              <a:rPr lang="en" u="sng"/>
              <a:t>ransaction</a:t>
            </a:r>
            <a:r>
              <a:rPr lang="en"/>
              <a:t>, cardnumber, dates, totalprice, </a:t>
            </a:r>
            <a:r>
              <a:rPr i="1" lang="en">
                <a:solidFill>
                  <a:srgbClr val="FF0000"/>
                </a:solidFill>
              </a:rPr>
              <a:t>o</a:t>
            </a:r>
            <a:r>
              <a:rPr i="1" lang="en">
                <a:solidFill>
                  <a:srgbClr val="FF0000"/>
                </a:solidFill>
              </a:rPr>
              <a:t>rderID</a:t>
            </a:r>
            <a:r>
              <a:rPr lang="en"/>
              <a:t>, </a:t>
            </a:r>
            <a:r>
              <a:rPr i="1" lang="en">
                <a:solidFill>
                  <a:srgbClr val="FF0000"/>
                </a:solidFill>
              </a:rPr>
              <a:t>c</a:t>
            </a:r>
            <a:r>
              <a:rPr i="1" lang="en">
                <a:solidFill>
                  <a:srgbClr val="FF0000"/>
                </a:solidFill>
              </a:rPr>
              <a:t>ustomerID</a:t>
            </a:r>
            <a:r>
              <a:rPr lang="en"/>
              <a:t>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Supplier(</a:t>
            </a:r>
            <a:r>
              <a:rPr lang="en" u="sng"/>
              <a:t>idsupplier</a:t>
            </a:r>
            <a:r>
              <a:rPr lang="en"/>
              <a:t>, suppliername, description)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Delivery(id</a:t>
            </a:r>
            <a:r>
              <a:rPr lang="en" u="sng"/>
              <a:t>delivery</a:t>
            </a:r>
            <a:r>
              <a:rPr lang="en"/>
              <a:t>, </a:t>
            </a:r>
            <a:r>
              <a:rPr i="1" lang="en">
                <a:solidFill>
                  <a:srgbClr val="FF0000"/>
                </a:solidFill>
              </a:rPr>
              <a:t>shop</a:t>
            </a:r>
            <a:r>
              <a:rPr i="1" lang="en">
                <a:solidFill>
                  <a:srgbClr val="FF0000"/>
                </a:solidFill>
              </a:rPr>
              <a:t>ID, orderingID, deliveryplaceID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Feedback(</a:t>
            </a:r>
            <a:r>
              <a:rPr lang="en" u="sng"/>
              <a:t>idfeedback</a:t>
            </a:r>
            <a:r>
              <a:rPr lang="en"/>
              <a:t>, descriptions, </a:t>
            </a:r>
            <a:r>
              <a:rPr i="1" lang="en">
                <a:solidFill>
                  <a:srgbClr val="FF0000"/>
                </a:solidFill>
              </a:rPr>
              <a:t>customerID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DeliveryPlace(</a:t>
            </a:r>
            <a:r>
              <a:rPr lang="en" u="sng"/>
              <a:t>idorderplace</a:t>
            </a:r>
            <a:r>
              <a:rPr lang="en"/>
              <a:t>, lat, longs)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UI: Main Page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 b="3119" l="6031" r="8658" t="4867"/>
          <a:stretch/>
        </p:blipFill>
        <p:spPr>
          <a:xfrm>
            <a:off x="731925" y="1142050"/>
            <a:ext cx="6226349" cy="377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UI: Registration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26745" l="36145" r="38001" t="8260"/>
          <a:stretch/>
        </p:blipFill>
        <p:spPr>
          <a:xfrm>
            <a:off x="476800" y="1017725"/>
            <a:ext cx="2759547" cy="40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 rotWithShape="1">
          <a:blip r:embed="rId4">
            <a:alphaModFix/>
          </a:blip>
          <a:srcRect b="33605" l="12368" r="63743" t="9388"/>
          <a:stretch/>
        </p:blipFill>
        <p:spPr>
          <a:xfrm>
            <a:off x="3296050" y="1072325"/>
            <a:ext cx="2551880" cy="392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Customers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5208" l="-3835" r="5988" t="3890"/>
          <a:stretch/>
        </p:blipFill>
        <p:spPr>
          <a:xfrm>
            <a:off x="743550" y="1089100"/>
            <a:ext cx="6951874" cy="38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Page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 b="17832" l="0" r="0" t="3815"/>
          <a:stretch/>
        </p:blipFill>
        <p:spPr>
          <a:xfrm>
            <a:off x="152400" y="1316025"/>
            <a:ext cx="8386627" cy="36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 b="8383" l="0" r="65497" t="4287"/>
          <a:stretch/>
        </p:blipFill>
        <p:spPr>
          <a:xfrm>
            <a:off x="78775" y="123725"/>
            <a:ext cx="4203648" cy="466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4">
            <a:alphaModFix/>
          </a:blip>
          <a:srcRect b="51306" l="0" r="62083" t="3468"/>
          <a:stretch/>
        </p:blipFill>
        <p:spPr>
          <a:xfrm>
            <a:off x="4512050" y="204075"/>
            <a:ext cx="4549877" cy="39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Company UI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8959" l="0" r="55593" t="3711"/>
          <a:stretch/>
        </p:blipFill>
        <p:spPr>
          <a:xfrm>
            <a:off x="2217027" y="162925"/>
            <a:ext cx="4355222" cy="48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Workbench MySQL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$sql1="</a:t>
            </a:r>
            <a:r>
              <a:rPr lang="en" sz="1200">
                <a:solidFill>
                  <a:srgbClr val="A64D79"/>
                </a:solidFill>
              </a:rPr>
              <a:t>update materials set quantity=quantity-1 where idmaterials in ('$nbread','$nfilling','$nsalad','$nsauce')</a:t>
            </a:r>
            <a:r>
              <a:rPr lang="en" sz="1200"/>
              <a:t>";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$sql="</a:t>
            </a:r>
            <a:r>
              <a:rPr lang="en" sz="1200">
                <a:solidFill>
                  <a:srgbClr val="A64D79"/>
                </a:solidFill>
              </a:rPr>
              <a:t>select * from ordering</a:t>
            </a:r>
            <a:r>
              <a:rPr lang="en" sz="1200"/>
              <a:t>";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$sql_zad="</a:t>
            </a:r>
            <a:r>
              <a:rPr lang="en" sz="1200">
                <a:solidFill>
                  <a:srgbClr val="A64D79"/>
                </a:solidFill>
              </a:rPr>
              <a:t>select price from product where idproduct=$nfilling-4</a:t>
            </a:r>
            <a:r>
              <a:rPr lang="en" sz="1200"/>
              <a:t>";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$res_zad=$conn-&gt;query($sql_zad);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$row3=$res_zad-&gt;fetch_assoc();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$row33=$row3['price'];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$sql_zada="</a:t>
            </a:r>
            <a:r>
              <a:rPr lang="en" sz="1200">
                <a:solidFill>
                  <a:srgbClr val="A64D79"/>
                </a:solidFill>
              </a:rPr>
              <a:t>select idproduct from product where idproduct=$nfilling-4</a:t>
            </a:r>
            <a:r>
              <a:rPr lang="en" sz="1200"/>
              <a:t>";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$res_zada=$conn-&gt;query($sql_zada);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$row4=$res_zada-&gt;fetch_assoc();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$row44=$row4['idproduct'];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$sql_order="</a:t>
            </a:r>
            <a:r>
              <a:rPr lang="en" sz="1200">
                <a:solidFill>
                  <a:srgbClr val="A64D79"/>
                </a:solidFill>
              </a:rPr>
              <a:t>insert into ordering (totoalprice, product_idproduct, bread, filling, salad, sauce) values ('$row33','$row44','$nbread','$nfilling','$nsalad', $nsauce) on duplicate key update idorder=idorder+1</a:t>
            </a:r>
            <a:r>
              <a:rPr lang="en" sz="1200"/>
              <a:t>";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$res_u=$conn-&gt;query($sql);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nearest shop to the given location</a:t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39641" l="17616" r="16723" t="17939"/>
          <a:stretch/>
        </p:blipFill>
        <p:spPr>
          <a:xfrm>
            <a:off x="265900" y="1262850"/>
            <a:ext cx="7069099" cy="25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(MySQL)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info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Finding the location and the nearest shop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 rotWithShape="1">
          <a:blip r:embed="rId3">
            <a:alphaModFix/>
          </a:blip>
          <a:srcRect b="42494" l="13815" r="49342" t="40740"/>
          <a:stretch/>
        </p:blipFill>
        <p:spPr>
          <a:xfrm>
            <a:off x="662625" y="1621513"/>
            <a:ext cx="4389398" cy="1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 rotWithShape="1">
          <a:blip r:embed="rId4">
            <a:alphaModFix/>
          </a:blip>
          <a:srcRect b="78997" l="0" r="78311" t="3859"/>
          <a:stretch/>
        </p:blipFill>
        <p:spPr>
          <a:xfrm>
            <a:off x="662625" y="3348800"/>
            <a:ext cx="1983202" cy="8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 rotWithShape="1">
          <a:blip r:embed="rId5">
            <a:alphaModFix/>
          </a:blip>
          <a:srcRect b="81962" l="0" r="58388" t="3817"/>
          <a:stretch/>
        </p:blipFill>
        <p:spPr>
          <a:xfrm>
            <a:off x="3137350" y="3348800"/>
            <a:ext cx="3804874" cy="7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76600" y="17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Subway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751675"/>
            <a:ext cx="84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Subway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is an American privately-held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restaurant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franchise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that primarily sells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submarine sandwiches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(subs) and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salads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. It is one of the fastest-growing franchises in the world and, as of October 2019, had 41,512 locations in more than 100 countries. More than half its locations (23,928 or 57.6%) are in the United States. It also is the largest single-brand restaurant chain, and the largest restaurant operator, in the world.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75" y="2099125"/>
            <a:ext cx="8450451" cy="29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(MySQL) VIP customers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513" y="1347262"/>
            <a:ext cx="7041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4">
            <a:alphaModFix/>
          </a:blip>
          <a:srcRect b="66859" l="0" r="76644" t="3316"/>
          <a:stretch/>
        </p:blipFill>
        <p:spPr>
          <a:xfrm>
            <a:off x="812150" y="1152475"/>
            <a:ext cx="2135602" cy="15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 rotWithShape="1">
          <a:blip r:embed="rId5">
            <a:alphaModFix/>
          </a:blip>
          <a:srcRect b="76767" l="0" r="62521" t="3082"/>
          <a:stretch/>
        </p:blipFill>
        <p:spPr>
          <a:xfrm>
            <a:off x="4452525" y="1223200"/>
            <a:ext cx="3571901" cy="11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each step: Sign Up 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14453" l="6593" r="14635" t="3518"/>
          <a:stretch/>
        </p:blipFill>
        <p:spPr>
          <a:xfrm>
            <a:off x="990346" y="1152475"/>
            <a:ext cx="4517904" cy="35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 rotWithShape="1">
          <a:blip r:embed="rId4">
            <a:alphaModFix/>
          </a:blip>
          <a:srcRect b="50002" l="0" r="64734" t="4487"/>
          <a:stretch/>
        </p:blipFill>
        <p:spPr>
          <a:xfrm>
            <a:off x="5607575" y="1288875"/>
            <a:ext cx="3224726" cy="2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 and make order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14588" l="7339" r="13994" t="4229"/>
          <a:stretch/>
        </p:blipFill>
        <p:spPr>
          <a:xfrm>
            <a:off x="576450" y="1217225"/>
            <a:ext cx="6217349" cy="34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 rotWithShape="1">
          <a:blip r:embed="rId4">
            <a:alphaModFix/>
          </a:blip>
          <a:srcRect b="72068" l="0" r="58179" t="4232"/>
          <a:stretch/>
        </p:blipFill>
        <p:spPr>
          <a:xfrm>
            <a:off x="5319925" y="1962250"/>
            <a:ext cx="3824074" cy="12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feedback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4102" l="6820" r="15406" t="3909"/>
          <a:stretch/>
        </p:blipFill>
        <p:spPr>
          <a:xfrm>
            <a:off x="1529714" y="1017725"/>
            <a:ext cx="5974560" cy="3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feedback is on the interface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b="0" l="7338" r="13666" t="4652"/>
          <a:stretch/>
        </p:blipFill>
        <p:spPr>
          <a:xfrm>
            <a:off x="2694456" y="1017725"/>
            <a:ext cx="5724043" cy="38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click find location(after “ready to make order”)</a:t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                                                      2)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 rotWithShape="1">
          <a:blip r:embed="rId3">
            <a:alphaModFix/>
          </a:blip>
          <a:srcRect b="80260" l="0" r="75830" t="3633"/>
          <a:stretch/>
        </p:blipFill>
        <p:spPr>
          <a:xfrm>
            <a:off x="683125" y="1193388"/>
            <a:ext cx="2210102" cy="8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 rotWithShape="1">
          <a:blip r:embed="rId4">
            <a:alphaModFix/>
          </a:blip>
          <a:srcRect b="83176" l="0" r="53546" t="4067"/>
          <a:stretch/>
        </p:blipFill>
        <p:spPr>
          <a:xfrm>
            <a:off x="4661300" y="1152475"/>
            <a:ext cx="4247702" cy="6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 rotWithShape="1">
          <a:blip r:embed="rId5">
            <a:alphaModFix/>
          </a:blip>
          <a:srcRect b="31145" l="6997" r="25658" t="3928"/>
          <a:stretch/>
        </p:blipFill>
        <p:spPr>
          <a:xfrm>
            <a:off x="1336100" y="2169925"/>
            <a:ext cx="4952626" cy="2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order is accepted and added to table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 rotWithShape="1">
          <a:blip r:embed="rId3">
            <a:alphaModFix/>
          </a:blip>
          <a:srcRect b="43101" l="0" r="70420" t="4097"/>
          <a:stretch/>
        </p:blipFill>
        <p:spPr>
          <a:xfrm>
            <a:off x="4855300" y="1027975"/>
            <a:ext cx="2704776" cy="271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/>
          <p:cNvPicPr preferRelativeResize="0"/>
          <p:nvPr/>
        </p:nvPicPr>
        <p:blipFill rotWithShape="1">
          <a:blip r:embed="rId4">
            <a:alphaModFix/>
          </a:blip>
          <a:srcRect b="54471" l="0" r="62024" t="3930"/>
          <a:stretch/>
        </p:blipFill>
        <p:spPr>
          <a:xfrm>
            <a:off x="311700" y="1152477"/>
            <a:ext cx="3958824" cy="24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transaction table information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72847" l="0" r="37926" t="3911"/>
          <a:stretch/>
        </p:blipFill>
        <p:spPr>
          <a:xfrm>
            <a:off x="431975" y="1017725"/>
            <a:ext cx="5675923" cy="11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4">
            <a:alphaModFix/>
          </a:blip>
          <a:srcRect b="45369" l="0" r="52228" t="4046"/>
          <a:stretch/>
        </p:blipFill>
        <p:spPr>
          <a:xfrm>
            <a:off x="2713075" y="1974275"/>
            <a:ext cx="4368250" cy="25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                           AFTER(use of materials)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3">
            <a:alphaModFix/>
          </a:blip>
          <a:srcRect b="6033" l="0" r="66055" t="4312"/>
          <a:stretch/>
        </p:blipFill>
        <p:spPr>
          <a:xfrm>
            <a:off x="311700" y="875725"/>
            <a:ext cx="3324226" cy="41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4">
            <a:alphaModFix/>
          </a:blip>
          <a:srcRect b="7926" l="0" r="62751" t="3711"/>
          <a:stretch/>
        </p:blipFill>
        <p:spPr>
          <a:xfrm>
            <a:off x="4464475" y="947775"/>
            <a:ext cx="3324226" cy="40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Company Interface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3">
            <a:alphaModFix/>
          </a:blip>
          <a:srcRect b="6459" l="0" r="59266" t="3450"/>
          <a:stretch/>
        </p:blipFill>
        <p:spPr>
          <a:xfrm>
            <a:off x="2837721" y="1031438"/>
            <a:ext cx="4234603" cy="36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Project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Online order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People are able to choose their own </a:t>
            </a:r>
            <a:r>
              <a:rPr lang="en" sz="2400"/>
              <a:t>ingredients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Delivery to specific location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VIP customers(for period)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Leaving comments on website/Review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supplier system(controlling products expiration date)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772500" y="456525"/>
            <a:ext cx="524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&amp; Interview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772500" y="1163975"/>
            <a:ext cx="52452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Current problems for employee: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</a:t>
            </a:r>
            <a:r>
              <a:rPr lang="en" sz="1200"/>
              <a:t>) What is your opinion about current system?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1) What do you think about implementing an online ordering system?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3) What are the problems </a:t>
            </a:r>
            <a:r>
              <a:rPr lang="en" sz="1200"/>
              <a:t>most frequently faced</a:t>
            </a:r>
            <a:r>
              <a:rPr lang="en" sz="1200"/>
              <a:t> in your store?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Customer survey: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1)Have</a:t>
            </a:r>
            <a:r>
              <a:rPr lang="en" sz="1200"/>
              <a:t> you ever had a problem with delivery company(person)?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2)How </a:t>
            </a:r>
            <a:r>
              <a:rPr lang="en" sz="1200"/>
              <a:t>satisfied </a:t>
            </a:r>
            <a:r>
              <a:rPr lang="en" sz="1200"/>
              <a:t>are you</a:t>
            </a:r>
            <a:r>
              <a:rPr lang="en" sz="1200"/>
              <a:t>(from 1 to 5)</a:t>
            </a:r>
            <a:r>
              <a:rPr lang="en" sz="1200"/>
              <a:t> with current order and delivery price?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3) How </a:t>
            </a:r>
            <a:r>
              <a:rPr lang="en" sz="1200"/>
              <a:t>satisfied</a:t>
            </a:r>
            <a:r>
              <a:rPr lang="en" sz="1200"/>
              <a:t> are you</a:t>
            </a:r>
            <a:r>
              <a:rPr lang="en" sz="1200"/>
              <a:t>(from 1 to 5)</a:t>
            </a:r>
            <a:r>
              <a:rPr lang="en" sz="1200"/>
              <a:t> with delivery time?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0" y="316175"/>
            <a:ext cx="36969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Information collection:</a:t>
            </a:r>
            <a:br>
              <a:rPr lang="en" sz="2800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Reference sites: SUBWAY official website (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https://www.subway.com/en-US</a:t>
            </a:r>
            <a:r>
              <a:rPr lang="en" sz="1200">
                <a:solidFill>
                  <a:schemeClr val="dk1"/>
                </a:solidFill>
              </a:rPr>
              <a:t>)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Interview with outlet employee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Customer survey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83" name="Google Shape;83;p17"/>
          <p:cNvCxnSpPr/>
          <p:nvPr/>
        </p:nvCxnSpPr>
        <p:spPr>
          <a:xfrm>
            <a:off x="3650975" y="-11550"/>
            <a:ext cx="0" cy="516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334" y="2501575"/>
            <a:ext cx="1937465" cy="25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problems from the viewpoint of workers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product is stolen during delivery time(no identification)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People don’t want to pay for delivery that much as compared to current system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 be inefficient for workers to handle orders from multiple platforms simultaneously(online and physical)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complicated to work with several delivery companies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75" y="705174"/>
            <a:ext cx="7368900" cy="40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17725"/>
            <a:ext cx="6169075" cy="37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75" y="466924"/>
            <a:ext cx="7657124" cy="4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